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73" r:id="rId5"/>
    <p:sldId id="258" r:id="rId6"/>
    <p:sldId id="259" r:id="rId7"/>
    <p:sldId id="262" r:id="rId8"/>
    <p:sldId id="261" r:id="rId9"/>
    <p:sldId id="263" r:id="rId10"/>
    <p:sldId id="264" r:id="rId11"/>
    <p:sldId id="265" r:id="rId12"/>
    <p:sldId id="266" r:id="rId13"/>
    <p:sldId id="267" r:id="rId14"/>
    <p:sldId id="268" r:id="rId15"/>
    <p:sldId id="269" r:id="rId16"/>
    <p:sldId id="270" r:id="rId17"/>
    <p:sldId id="271" r:id="rId18"/>
    <p:sldId id="276"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041B6F-D1C5-46F5-B45D-34D9FAE37761}"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41B6F-D1C5-46F5-B45D-34D9FAE37761}"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41B6F-D1C5-46F5-B45D-34D9FAE37761}"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41B6F-D1C5-46F5-B45D-34D9FAE37761}"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41B6F-D1C5-46F5-B45D-34D9FAE37761}"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041B6F-D1C5-46F5-B45D-34D9FAE37761}"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041B6F-D1C5-46F5-B45D-34D9FAE37761}" type="datetimeFigureOut">
              <a:rPr lang="en-US" smtClean="0"/>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041B6F-D1C5-46F5-B45D-34D9FAE37761}" type="datetimeFigureOut">
              <a:rPr lang="en-US" smtClean="0"/>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41B6F-D1C5-46F5-B45D-34D9FAE37761}" type="datetimeFigureOut">
              <a:rPr lang="en-US" smtClean="0"/>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41B6F-D1C5-46F5-B45D-34D9FAE37761}"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41B6F-D1C5-46F5-B45D-34D9FAE37761}"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6E389-70B1-438A-AC72-9B8A68AC5A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41B6F-D1C5-46F5-B45D-34D9FAE37761}" type="datetimeFigureOut">
              <a:rPr lang="en-US" smtClean="0"/>
              <a:t>3/5/2013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6E389-70B1-438A-AC72-9B8A68AC5A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nfsmi.org/documentlibraryfiles/PDF/2008021203253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Flow of food product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vs. </a:t>
            </a:r>
            <a:r>
              <a:rPr lang="en-US" dirty="0" err="1" smtClean="0"/>
              <a:t>diasadvantages</a:t>
            </a:r>
            <a:r>
              <a:rPr lang="en-US" dirty="0" smtClean="0"/>
              <a:t> of ready prepared foodservice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minimally </a:t>
            </a:r>
            <a:r>
              <a:rPr lang="en-US" dirty="0"/>
              <a:t>skilled employees (reduces production labor costs), increased consistency in quality of products, balanced equipment use, menu variety, managerial control vs. food safety &amp; quality concerns w/ reheating, requires special space- and energy-consuming, expensive equipment to chill/freeze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ready prepared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large </a:t>
            </a:r>
            <a:r>
              <a:rPr lang="en-US" dirty="0"/>
              <a:t>volume institutions, centralized commissary chain set ups, airlines, correctional institutions, supermarkets, quick service restaurants (not really schools, hospitals)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commissary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centralized </a:t>
            </a:r>
            <a:r>
              <a:rPr lang="en-US" dirty="0"/>
              <a:t>procurement/production facilities w/ distribution of prepared menu items to remote areas for final prep &amp; service (central commissaries vs. satellite service centers); storage occurs in bulk or individual portions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vs. disadvantages of commissary foodservice</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cost </a:t>
            </a:r>
            <a:r>
              <a:rPr lang="en-US" dirty="0"/>
              <a:t>savings (large-volume purchasing, reduced duplication of labor/equipment), increased supplier competition &amp; cooperation, volume discounts, high efficiency vs. control of packaging &amp; storage of food, specialized equipment for packaging/storing/distributing, food safety in transportation, high initial costs of constructing commissaries &amp; purchasing transportation equipment; highly skilled personnel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commissary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schools</a:t>
            </a:r>
            <a:r>
              <a:rPr lang="en-US" dirty="0"/>
              <a:t>, and secondary schools often serve as the base for distributing out to elementary schools; also, airline caterers, franchised/chain restaurant organizations, vending companies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assembly/serve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when </a:t>
            </a:r>
            <a:r>
              <a:rPr lang="en-US" dirty="0"/>
              <a:t>menu items are purchased already prepared, requiring minimal cooking before service (no onsite food production; </a:t>
            </a:r>
            <a:r>
              <a:rPr lang="en-US" dirty="0" err="1"/>
              <a:t>kitchenless</a:t>
            </a:r>
            <a:r>
              <a:rPr lang="en-US" dirty="0"/>
              <a:t> kitchens); only storage, assembly, heating &amp; service performed here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vs. disadvantages of assembly/serve foodservice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built </a:t>
            </a:r>
            <a:r>
              <a:rPr lang="en-US" dirty="0"/>
              <a:t>in labor savings (</a:t>
            </a:r>
            <a:r>
              <a:rPr lang="en-US" dirty="0" err="1"/>
              <a:t>dec</a:t>
            </a:r>
            <a:r>
              <a:rPr lang="en-US" dirty="0"/>
              <a:t> personnel &amp; skill), lower procurement costs, minimal equipment &amp; space requirements, reduced OC for gas, electricity and water vs. availability of foods for modified diets (limited menu &amp; regional appeal), lack of individuality, increased freezer/storage requirements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assembly/serve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hospitals</a:t>
            </a:r>
            <a:r>
              <a:rPr lang="en-US" dirty="0"/>
              <a:t>, healthcare institutions, restaurants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centralized vs. decentralized service</a:t>
            </a:r>
            <a:br>
              <a:rPr lang="en-US" dirty="0" smtClean="0"/>
            </a:br>
            <a:endParaRPr lang="en-US" dirty="0"/>
          </a:p>
        </p:txBody>
      </p:sp>
      <p:sp>
        <p:nvSpPr>
          <p:cNvPr id="3" name="Content Placeholder 2"/>
          <p:cNvSpPr>
            <a:spLocks noGrp="1"/>
          </p:cNvSpPr>
          <p:nvPr>
            <p:ph idx="1"/>
          </p:nvPr>
        </p:nvSpPr>
        <p:spPr/>
        <p:txBody>
          <a:bodyPr/>
          <a:lstStyle/>
          <a:p>
            <a:r>
              <a:rPr lang="en-US" dirty="0" smtClean="0"/>
              <a:t>when </a:t>
            </a:r>
            <a:r>
              <a:rPr lang="en-US" dirty="0"/>
              <a:t>plates or trays are assembled in an area close to production before being distributed vs. when food is distributed in bulk quantities for tray assembly in an area close to service (</a:t>
            </a:r>
            <a:r>
              <a:rPr lang="en-US" dirty="0" err="1"/>
              <a:t>ie</a:t>
            </a:r>
            <a:r>
              <a:rPr lang="en-US" dirty="0"/>
              <a:t> galley in hospital wing); combo is used; associated with conventional</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http://nfsmi.org/documentlibraryfiles/PDF/20080212032530.pdf</a:t>
            </a:r>
            <a:endParaRPr lang="en-US" dirty="0" smtClean="0"/>
          </a:p>
          <a:p>
            <a:r>
              <a:rPr lang="en-US" dirty="0" err="1"/>
              <a:t>Unklesbay</a:t>
            </a:r>
            <a:r>
              <a:rPr lang="en-US" dirty="0"/>
              <a:t>, N.F., </a:t>
            </a:r>
            <a:r>
              <a:rPr lang="en-US" dirty="0" err="1"/>
              <a:t>Maxcy</a:t>
            </a:r>
            <a:r>
              <a:rPr lang="en-US" dirty="0"/>
              <a:t>, R.B., </a:t>
            </a:r>
            <a:r>
              <a:rPr lang="en-US" dirty="0" err="1"/>
              <a:t>Knickrehm</a:t>
            </a:r>
            <a:r>
              <a:rPr lang="en-US" dirty="0"/>
              <a:t>, M.E., Stevenson, K.E., Cremer, M.L</a:t>
            </a:r>
            <a:r>
              <a:rPr lang="en-US" dirty="0" smtClean="0"/>
              <a:t>.,&amp; </a:t>
            </a:r>
            <a:r>
              <a:rPr lang="en-US" dirty="0"/>
              <a:t>Matthews, M.E. (1977). </a:t>
            </a:r>
            <a:r>
              <a:rPr lang="en-US" i="1" dirty="0"/>
              <a:t>Foodservice systems: Product flow and </a:t>
            </a:r>
            <a:r>
              <a:rPr lang="en-US" i="1" dirty="0" smtClean="0"/>
              <a:t>microbial quality </a:t>
            </a:r>
            <a:r>
              <a:rPr lang="en-US" i="1" dirty="0"/>
              <a:t>and safety of foods. (North Central Regional Research Publication </a:t>
            </a:r>
            <a:r>
              <a:rPr lang="en-US" i="1" dirty="0" smtClean="0"/>
              <a:t>No.</a:t>
            </a:r>
            <a:r>
              <a:rPr lang="en-US" dirty="0" smtClean="0"/>
              <a:t>245</a:t>
            </a:r>
            <a:r>
              <a:rPr lang="en-US" dirty="0"/>
              <a:t>). Columbia, MO: University of Missouri-Columbia College of </a:t>
            </a:r>
            <a:r>
              <a:rPr lang="en-US" dirty="0" err="1" smtClean="0"/>
              <a:t>Agriculture,Agriculture</a:t>
            </a:r>
            <a:r>
              <a:rPr lang="en-US" dirty="0" smtClean="0"/>
              <a:t> </a:t>
            </a:r>
            <a:r>
              <a:rPr lang="en-US" dirty="0"/>
              <a:t>Experiment Station.</a:t>
            </a:r>
          </a:p>
          <a:p>
            <a:r>
              <a:rPr lang="en-US" dirty="0" err="1"/>
              <a:t>Unklesbay</a:t>
            </a:r>
            <a:r>
              <a:rPr lang="en-US" dirty="0"/>
              <a:t>, N. (1977). Monitoring for quality control in alternate </a:t>
            </a:r>
            <a:r>
              <a:rPr lang="en-US" dirty="0" smtClean="0"/>
              <a:t>foodservice systems</a:t>
            </a:r>
            <a:r>
              <a:rPr lang="en-US" dirty="0"/>
              <a:t>. </a:t>
            </a:r>
            <a:r>
              <a:rPr lang="en-US" i="1" dirty="0"/>
              <a:t>Journal of the American Dietetic Association, 71, 423-428.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this chapter, information will be presented about:</a:t>
            </a:r>
          </a:p>
          <a:p>
            <a:pPr>
              <a:buNone/>
            </a:pPr>
            <a:r>
              <a:rPr lang="en-US" dirty="0" smtClean="0"/>
              <a:t>	• Unique </a:t>
            </a:r>
            <a:r>
              <a:rPr lang="en-US" dirty="0"/>
              <a:t>characteristics of foodservice</a:t>
            </a:r>
          </a:p>
          <a:p>
            <a:pPr>
              <a:buNone/>
            </a:pPr>
            <a:r>
              <a:rPr lang="en-US" dirty="0" smtClean="0"/>
              <a:t>	• </a:t>
            </a:r>
            <a:r>
              <a:rPr lang="en-US" dirty="0"/>
              <a:t>Flow of food</a:t>
            </a:r>
          </a:p>
          <a:p>
            <a:pPr>
              <a:buNone/>
            </a:pPr>
            <a:r>
              <a:rPr lang="en-US" dirty="0" smtClean="0"/>
              <a:t>	• </a:t>
            </a:r>
            <a:r>
              <a:rPr lang="en-US" dirty="0"/>
              <a:t>Form of food purchased</a:t>
            </a:r>
          </a:p>
          <a:p>
            <a:pPr>
              <a:buNone/>
            </a:pPr>
            <a:r>
              <a:rPr lang="en-US" dirty="0" smtClean="0"/>
              <a:t>	• </a:t>
            </a:r>
            <a:r>
              <a:rPr lang="en-US" dirty="0"/>
              <a:t>Types of foodservice systems</a:t>
            </a:r>
          </a:p>
          <a:p>
            <a:pPr>
              <a:buNone/>
            </a:pPr>
            <a:r>
              <a:rPr lang="en-US" dirty="0" smtClean="0"/>
              <a:t>		⇒ Conventional</a:t>
            </a:r>
          </a:p>
          <a:p>
            <a:pPr>
              <a:buNone/>
            </a:pPr>
            <a:r>
              <a:rPr lang="en-US" dirty="0"/>
              <a:t>	</a:t>
            </a:r>
            <a:r>
              <a:rPr lang="en-US" dirty="0" smtClean="0"/>
              <a:t>	⇒ </a:t>
            </a:r>
            <a:r>
              <a:rPr lang="en-US" dirty="0"/>
              <a:t>Centralized (Commissary)</a:t>
            </a:r>
          </a:p>
          <a:p>
            <a:pPr>
              <a:buNone/>
            </a:pPr>
            <a:r>
              <a:rPr lang="en-US" dirty="0" smtClean="0"/>
              <a:t>		⇒ </a:t>
            </a:r>
            <a:r>
              <a:rPr lang="en-US" dirty="0"/>
              <a:t>Ready-Prepared</a:t>
            </a:r>
          </a:p>
          <a:p>
            <a:pPr>
              <a:buNone/>
            </a:pPr>
            <a:r>
              <a:rPr lang="en-US" dirty="0" smtClean="0"/>
              <a:t>		⇒ </a:t>
            </a:r>
            <a:r>
              <a:rPr lang="en-US" dirty="0"/>
              <a:t>Assembly-Serve</a:t>
            </a:r>
          </a:p>
          <a:p>
            <a:pPr>
              <a:buNone/>
            </a:pPr>
            <a:r>
              <a:rPr lang="en-US" dirty="0" smtClean="0"/>
              <a:t>	• </a:t>
            </a:r>
            <a:r>
              <a:rPr lang="en-US" dirty="0"/>
              <a:t>Advantages and disadvantages of each type of foodservice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food product flow</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alternative paths within a foodservice operation that food and menu items may follow, initiating with receiving and ending with service to the customer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food</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457200" y="1911349"/>
            <a:ext cx="8229600" cy="390366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foodservice based on production</a:t>
            </a:r>
            <a:br>
              <a:rPr lang="en-US" dirty="0" smtClean="0"/>
            </a:br>
            <a:endParaRPr lang="en-US" dirty="0"/>
          </a:p>
        </p:txBody>
      </p:sp>
      <p:sp>
        <p:nvSpPr>
          <p:cNvPr id="3" name="Content Placeholder 2"/>
          <p:cNvSpPr>
            <a:spLocks noGrp="1"/>
          </p:cNvSpPr>
          <p:nvPr>
            <p:ph idx="1"/>
          </p:nvPr>
        </p:nvSpPr>
        <p:spPr/>
        <p:txBody>
          <a:bodyPr/>
          <a:lstStyle/>
          <a:p>
            <a:r>
              <a:rPr lang="en-US" dirty="0" smtClean="0"/>
              <a:t>conventional</a:t>
            </a:r>
            <a:r>
              <a:rPr lang="en-US" dirty="0"/>
              <a:t>, </a:t>
            </a:r>
            <a:endParaRPr lang="en-US" dirty="0" smtClean="0"/>
          </a:p>
          <a:p>
            <a:r>
              <a:rPr lang="en-US" dirty="0" smtClean="0"/>
              <a:t>Commissary (centralize), </a:t>
            </a:r>
          </a:p>
          <a:p>
            <a:r>
              <a:rPr lang="en-US" dirty="0" smtClean="0"/>
              <a:t>ready prepared, </a:t>
            </a:r>
          </a:p>
          <a:p>
            <a:r>
              <a:rPr lang="en-US" dirty="0" smtClean="0"/>
              <a:t>Assembly serve.</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1)characteristics of conventional foodserv</a:t>
            </a:r>
            <a:r>
              <a:rPr lang="en-US" sz="4000" dirty="0" smtClean="0"/>
              <a:t>ice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foods </a:t>
            </a:r>
            <a:r>
              <a:rPr lang="en-US" dirty="0"/>
              <a:t>purchased in various stages of prep; production, distribution &amp; service completed on same premise; </a:t>
            </a:r>
            <a:endParaRPr lang="en-US" dirty="0" smtClean="0"/>
          </a:p>
          <a:p>
            <a:r>
              <a:rPr lang="en-US" dirty="0" smtClean="0"/>
              <a:t>foods </a:t>
            </a:r>
            <a:r>
              <a:rPr lang="en-US" dirty="0"/>
              <a:t>are held hot or cold and served as soon as possible</a:t>
            </a:r>
          </a:p>
          <a:p>
            <a:r>
              <a:rPr lang="en-US" dirty="0" smtClean="0"/>
              <a:t> </a:t>
            </a:r>
            <a:r>
              <a:rPr lang="en-US" dirty="0" err="1" smtClean="0"/>
              <a:t>Eg</a:t>
            </a:r>
            <a:r>
              <a:rPr lang="en-US" dirty="0" smtClean="0"/>
              <a:t> :independent </a:t>
            </a:r>
            <a:r>
              <a:rPr lang="en-US" dirty="0"/>
              <a:t>restaurants, schools/colleges, hospitals/health care facilities, in-plant employee feeding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vs. disadvantages of conventional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quality </a:t>
            </a:r>
            <a:r>
              <a:rPr lang="en-US" dirty="0"/>
              <a:t>control, adaptability, flexibility, minimal freezer storage space &amp; distribution costs vs. meal period demands/stressful workday, varying work days creates suffering productivity, difficulty scheduling workers (overlapping shifts)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ready prepared foodservice</a:t>
            </a:r>
            <a:br>
              <a:rPr lang="en-US" dirty="0" smtClean="0"/>
            </a:br>
            <a:endParaRPr lang="en-US" dirty="0"/>
          </a:p>
        </p:txBody>
      </p:sp>
      <p:sp>
        <p:nvSpPr>
          <p:cNvPr id="3" name="Content Placeholder 2"/>
          <p:cNvSpPr>
            <a:spLocks noGrp="1"/>
          </p:cNvSpPr>
          <p:nvPr>
            <p:ph idx="1"/>
          </p:nvPr>
        </p:nvSpPr>
        <p:spPr/>
        <p:txBody>
          <a:bodyPr/>
          <a:lstStyle/>
          <a:p>
            <a:r>
              <a:rPr lang="en-US" dirty="0" smtClean="0"/>
              <a:t>foods </a:t>
            </a:r>
            <a:r>
              <a:rPr lang="en-US" dirty="0"/>
              <a:t>purchased like conventional but menu items are produced &amp; held chilled/frozen until heated for serving (not immediate); 2 different inventories (storage upon receipt, distribution upon production chilling); HACCP required; readily available menu items at any moment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used in ready prepared foodservice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cook-chill </a:t>
            </a:r>
            <a:r>
              <a:rPr lang="en-US" dirty="0"/>
              <a:t>(partial cooking, rapid chilling, held, then reheated); cook-freeze (partial cooking, rapid freezing, held then reheated); enhancements --&gt; </a:t>
            </a:r>
            <a:r>
              <a:rPr lang="en-US" dirty="0" err="1"/>
              <a:t>sous</a:t>
            </a:r>
            <a:r>
              <a:rPr lang="en-US" dirty="0"/>
              <a:t> vide (food sealed in plastic pouches &amp; chilled, reheated in boiling water), </a:t>
            </a:r>
            <a:r>
              <a:rPr lang="en-US" dirty="0" err="1"/>
              <a:t>capkold</a:t>
            </a:r>
            <a:r>
              <a:rPr lang="en-US" dirty="0"/>
              <a:t> (food cooked high temp, sealed in plastic, chilled w/o further heat treatment); retort (special pouches to withstand temp &amp; pressure of retort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747</Words>
  <Application>Microsoft Office PowerPoint</Application>
  <PresentationFormat>On-screen Show (4:3)</PresentationFormat>
  <Paragraphs>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Flow of food product</vt:lpstr>
      <vt:lpstr>LEARNING OUTCOME</vt:lpstr>
      <vt:lpstr>food product flow </vt:lpstr>
      <vt:lpstr>Flow of food</vt:lpstr>
      <vt:lpstr>types of foodservice based on production </vt:lpstr>
      <vt:lpstr>1)characteristics of conventional foodservice </vt:lpstr>
      <vt:lpstr>advantages vs. disadvantages of conventional foodservice </vt:lpstr>
      <vt:lpstr>characteristics of ready prepared foodservice </vt:lpstr>
      <vt:lpstr>methods used in ready prepared foodservice </vt:lpstr>
      <vt:lpstr>advantages vs. diasadvantages of ready prepared foodservice </vt:lpstr>
      <vt:lpstr>examples of ready prepared foodservice </vt:lpstr>
      <vt:lpstr>characteristics of commissary foodservice </vt:lpstr>
      <vt:lpstr>advantages vs. disadvantages of commissary foodservice </vt:lpstr>
      <vt:lpstr>examples of commissary foodservice </vt:lpstr>
      <vt:lpstr>characteristics of assembly/serve foodservice </vt:lpstr>
      <vt:lpstr>advantages vs. disadvantages of assembly/serve foodservice </vt:lpstr>
      <vt:lpstr>examples of assembly/serve foodservice </vt:lpstr>
      <vt:lpstr>centralized vs. decentralized service </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of food product</dc:title>
  <dc:creator>faizal</dc:creator>
  <cp:lastModifiedBy>faizal</cp:lastModifiedBy>
  <cp:revision>5</cp:revision>
  <dcterms:created xsi:type="dcterms:W3CDTF">2013-03-05T00:47:19Z</dcterms:created>
  <dcterms:modified xsi:type="dcterms:W3CDTF">2013-03-05T01:36:14Z</dcterms:modified>
</cp:coreProperties>
</file>